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CF6F9-ABC8-F682-84A1-F5394F4155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57359-7534-8CBC-2524-D898641853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6F079-E5B4-0E4F-6502-0693CD383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378A5-12AF-636B-AF21-199A31884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30898-F2D2-397A-0B12-D84B6AE73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39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2BEB9-0261-2290-CDE8-F08D413D7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29248-FA22-1D76-454B-44A6F5AD2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09C48-5B1E-8C4F-1179-9F75A35FA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FEFF3-C676-9E30-B792-497744DD7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859C0-C0FF-0853-1FD3-EA16A36E6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56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4A86C6-CE75-19CD-36D6-52F88244E1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CDD43D-CACE-18A3-4375-F699830E7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A35C7-1165-3850-3959-E9D5B799B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6D317-126D-E300-9349-F9DD48B02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FCEE8-EFAD-5FEB-D96B-11DFE6D19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24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27DB-8995-937F-61DF-2250600D2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5CBD4-3DC7-1898-5A18-DF0BF48CA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EEDFE-5A19-6223-E6FC-A5DEDDF7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20818-2C66-0662-9D39-6A50F918D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D8817-2C34-D4E1-9324-C897C6FAE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11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4A01-9BD8-BC3B-43C5-24B9CC167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4D7CD-68CD-9A32-F0C2-FC33AFA59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A3035-02CE-FF99-D741-9213E73D0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68890-6A17-1840-B9A5-78A645019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6443B-53DE-183F-EEC4-4CE3FBA99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58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D8D71-D73A-DA39-1389-B8ABDB80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02AE7-D18F-2448-1EBC-16F122BC2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7CC231-B7EC-10BB-97AC-4DE1D399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79B74-4436-0E22-04B9-1DF61EF48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2A6C7B-389F-464A-38FD-6FB28C9F8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8813D-CE63-E5FC-A3F4-423249E24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993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8A233-ACA0-0CE8-74C7-C4C3652A6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16D2C-2D14-339D-5D36-E6BC72FC7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A0568-FE44-0C1A-E3BF-98DDC747E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98D3D2-43B1-53E9-7EE4-F04B49FCE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62398-8BAE-84CF-107A-D8B42B024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EB376E-D73A-F4F2-95C6-F30A52439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69A738-CD32-B074-951E-B6DA940F4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EDBA64-C872-0907-6F31-FC13648B0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735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C3E90-30B2-736F-3606-021FEB3D7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741DF3-FB36-E682-A4B4-40ED2965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3D542-D21D-2D91-B29B-AAC475995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E79303-EFAE-9BB6-D57F-B803641F4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82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9B6B2A-7DA8-211D-DC75-641F3DCE6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41357A-1C64-2464-14F1-E0667D334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712FD-F64E-C98B-E6CE-15F202DBC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56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57953-3C2A-7DE5-8533-5A4E002D9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E88F1-F41C-6602-D338-E2A8CD464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784FFF-FFF7-CEF8-3FB1-F6F284CDAE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78F22-9E10-D4CA-EB4A-48FECF94D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92E3A-49EE-9213-51F1-7D9556C1F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D71F4D-48A3-E0B4-1510-1BA40A6B4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07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C260B-E5B4-F4FD-F56B-D4F311655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5ED0E8-15ED-E4E6-0486-E5438435FA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778B88-2FC7-C7F9-6997-2A51A6492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801A38-6FAE-194F-BFA0-E6B03C4BD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C22D6B-50FC-8E75-CD25-97B062963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068EE-308D-9918-66D1-A3D23DA8A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6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1000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B40046-69BD-6312-0A52-15D8A652C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58B2B-8A41-D6A3-C6BB-374A7EF27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98D98-4A92-99F8-B805-6D8492EC03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48CCA-9944-9043-88D4-311F8E455856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E9245-E581-4843-4A81-3A6BB50BF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D3BDE-90EC-259A-492F-1B43A5AF3A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13243-0FCA-1A4B-AC98-8FAF40599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03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8892E-F97C-8EEF-7A88-314A44D90C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45917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Detailed Analysis and Comparison of </a:t>
            </a:r>
            <a:r>
              <a:rPr lang="en-US" sz="4800" b="1" dirty="0" err="1">
                <a:solidFill>
                  <a:schemeClr val="bg1"/>
                </a:solidFill>
              </a:rPr>
              <a:t>Chiplet</a:t>
            </a:r>
            <a:r>
              <a:rPr lang="en-US" sz="4800" b="1" dirty="0">
                <a:solidFill>
                  <a:schemeClr val="bg1"/>
                </a:solidFill>
              </a:rPr>
              <a:t> Interconnect Standards: </a:t>
            </a:r>
            <a:r>
              <a:rPr lang="en-US" sz="4800" b="1" dirty="0" err="1">
                <a:solidFill>
                  <a:schemeClr val="bg1"/>
                </a:solidFill>
              </a:rPr>
              <a:t>UCIe</a:t>
            </a:r>
            <a:r>
              <a:rPr lang="en-US" sz="4800" b="1" dirty="0">
                <a:solidFill>
                  <a:schemeClr val="bg1"/>
                </a:solidFill>
              </a:rPr>
              <a:t>, </a:t>
            </a:r>
            <a:r>
              <a:rPr lang="en-US" sz="4800" b="1" dirty="0" err="1">
                <a:solidFill>
                  <a:schemeClr val="bg1"/>
                </a:solidFill>
              </a:rPr>
              <a:t>BoW</a:t>
            </a:r>
            <a:r>
              <a:rPr lang="en-US" sz="4800" b="1" dirty="0">
                <a:solidFill>
                  <a:schemeClr val="bg1"/>
                </a:solidFill>
              </a:rPr>
              <a:t>, and </a:t>
            </a:r>
            <a:r>
              <a:rPr lang="en-US" sz="4800" b="1" dirty="0" err="1">
                <a:solidFill>
                  <a:schemeClr val="bg1"/>
                </a:solidFill>
              </a:rPr>
              <a:t>OpenHBI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9FE7FB-29E8-E3C1-7118-41446684E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3424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Sravya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Koduru</a:t>
            </a:r>
            <a:r>
              <a:rPr lang="en-US" dirty="0">
                <a:solidFill>
                  <a:schemeClr val="bg1"/>
                </a:solidFill>
              </a:rPr>
              <a:t>
BU ID: U85097768
Dhiraj Simhadri
BU ID: U38209521</a:t>
            </a:r>
          </a:p>
        </p:txBody>
      </p:sp>
    </p:spTree>
    <p:extLst>
      <p:ext uri="{BB962C8B-B14F-4D97-AF65-F5344CB8AC3E}">
        <p14:creationId xmlns:p14="http://schemas.microsoft.com/office/powerpoint/2010/main" val="1969069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DD6C1-8AE6-9B26-D384-4FC8243FA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HPC Application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89973-0276-DA57-6536-805007CAB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Requirements:
  - Extreme bandwidth
  - Low latency
  - Scalability
  - Interoperability
Suitability:
  - </a:t>
            </a:r>
            <a:r>
              <a:rPr lang="en-US" dirty="0" err="1">
                <a:solidFill>
                  <a:schemeClr val="bg1"/>
                </a:solidFill>
              </a:rPr>
              <a:t>UCIe</a:t>
            </a:r>
            <a:r>
              <a:rPr lang="en-US" dirty="0">
                <a:solidFill>
                  <a:schemeClr val="bg1"/>
                </a:solidFill>
              </a:rPr>
              <a:t>: Excellent
  - </a:t>
            </a:r>
            <a:r>
              <a:rPr lang="en-US" dirty="0" err="1">
                <a:solidFill>
                  <a:schemeClr val="bg1"/>
                </a:solidFill>
              </a:rPr>
              <a:t>BoW</a:t>
            </a:r>
            <a:r>
              <a:rPr lang="en-US" dirty="0">
                <a:solidFill>
                  <a:schemeClr val="bg1"/>
                </a:solidFill>
              </a:rPr>
              <a:t>: Good
  - </a:t>
            </a:r>
            <a:r>
              <a:rPr lang="en-US" dirty="0" err="1">
                <a:solidFill>
                  <a:schemeClr val="bg1"/>
                </a:solidFill>
              </a:rPr>
              <a:t>OpenHBI</a:t>
            </a:r>
            <a:r>
              <a:rPr lang="en-US" dirty="0">
                <a:solidFill>
                  <a:schemeClr val="bg1"/>
                </a:solidFill>
              </a:rPr>
              <a:t>: Very Good</a:t>
            </a:r>
          </a:p>
        </p:txBody>
      </p:sp>
    </p:spTree>
    <p:extLst>
      <p:ext uri="{BB962C8B-B14F-4D97-AF65-F5344CB8AC3E}">
        <p14:creationId xmlns:p14="http://schemas.microsoft.com/office/powerpoint/2010/main" val="329779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C5278-B568-F0E5-459A-B74E5478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Comparative 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6244A-D588-0385-E3F5-CD5858DFB8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7AFFC82-DBE4-C70B-1494-B2E526C82FF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57102344"/>
              </p:ext>
            </p:extLst>
          </p:nvPr>
        </p:nvGraphicFramePr>
        <p:xfrm>
          <a:off x="836610" y="1681163"/>
          <a:ext cx="10515600" cy="402852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79950124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97884275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96636485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73780064"/>
                    </a:ext>
                  </a:extLst>
                </a:gridCol>
              </a:tblGrid>
              <a:tr h="415279">
                <a:tc>
                  <a:txBody>
                    <a:bodyPr/>
                    <a:lstStyle/>
                    <a:p>
                      <a:r>
                        <a:rPr lang="en-US" dirty="0"/>
                        <a:t>Criteria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UCIe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OpenHBI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897796"/>
                  </a:ext>
                </a:extLst>
              </a:tr>
              <a:tr h="650709">
                <a:tc>
                  <a:txBody>
                    <a:bodyPr/>
                    <a:lstStyle/>
                    <a:p>
                      <a:r>
                        <a:rPr lang="en-US"/>
                        <a:t>Data Rate per Lane/Wire/Pin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 GT/s per 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 Gbps per wire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 Gbps per pin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888432"/>
                  </a:ext>
                </a:extLst>
              </a:tr>
              <a:tr h="650709">
                <a:tc>
                  <a:txBody>
                    <a:bodyPr/>
                    <a:lstStyle/>
                    <a:p>
                      <a:r>
                        <a:rPr lang="en-US" dirty="0"/>
                        <a:t>Aggregate Bandwidth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&gt;1 Tbps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~4 Tbps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~8 Tbps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380895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r>
                        <a:rPr lang="en-US"/>
                        <a:t>Latency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~10-20 ns 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~2-5 ns 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~2 ns physical layer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422828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r>
                        <a:rPr lang="en-US"/>
                        <a:t>Power 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~0.5 pJ/bit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0.5 - 1 pJ/bit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~1 pJ/bit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561077"/>
                  </a:ext>
                </a:extLst>
              </a:tr>
              <a:tr h="650709">
                <a:tc>
                  <a:txBody>
                    <a:bodyPr/>
                    <a:lstStyle/>
                    <a:p>
                      <a:r>
                        <a:rPr lang="en-US"/>
                        <a:t>Scalability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High (with complexity)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45995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r>
                        <a:rPr lang="en-US"/>
                        <a:t>Interoperability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Strong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883569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r>
                        <a:rPr lang="en-US"/>
                        <a:t>Suitability for 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Excellent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Very 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Excellent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8414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2915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261EF-1B95-B272-D3F0-264C6F907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Sprint 3 and beyond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9167-12E1-C4AC-B5B2-196AA8C10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681163"/>
            <a:ext cx="5157787" cy="4007257"/>
          </a:xfrm>
        </p:spPr>
        <p:txBody>
          <a:bodyPr>
            <a:normAutofit/>
          </a:bodyPr>
          <a:lstStyle/>
          <a:p>
            <a:r>
              <a:rPr lang="en-US" sz="2000" b="0" dirty="0">
                <a:solidFill>
                  <a:schemeClr val="bg1"/>
                </a:solidFill>
                <a:effectLst/>
                <a:latin typeface="Helvetica" pitchFamily="2" charset="0"/>
              </a:rPr>
              <a:t>Simulation and Design of Interconnect Fabric: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  <a:effectLst/>
                <a:latin typeface="Helvetica" pitchFamily="2" charset="0"/>
              </a:rPr>
              <a:t>Design a prototype interconnect fabric using one or more of these standards.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  <a:effectLst/>
                <a:latin typeface="Helvetica" pitchFamily="2" charset="0"/>
              </a:rPr>
              <a:t>Simulate the performance of the chosen interconnects in 2.5D and 3D stacked environments using industry-standard EDA tools.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  <a:effectLst/>
                <a:latin typeface="Helvetica" pitchFamily="2" charset="0"/>
              </a:rPr>
              <a:t>Implement the interconnect in a virtual </a:t>
            </a:r>
            <a:r>
              <a:rPr lang="en-US" sz="2000" b="0" dirty="0" err="1">
                <a:solidFill>
                  <a:schemeClr val="bg1"/>
                </a:solidFill>
                <a:effectLst/>
                <a:latin typeface="Helvetica" pitchFamily="2" charset="0"/>
              </a:rPr>
              <a:t>chiplet</a:t>
            </a:r>
            <a:r>
              <a:rPr lang="en-US" sz="2000" b="0" dirty="0">
                <a:solidFill>
                  <a:schemeClr val="bg1"/>
                </a:solidFill>
                <a:effectLst/>
                <a:latin typeface="Helvetica" pitchFamily="2" charset="0"/>
              </a:rPr>
              <a:t>-based system (using tools like Gem5 or MATLAB/Simulink).</a:t>
            </a:r>
          </a:p>
          <a:p>
            <a:endParaRPr lang="en-US" sz="2000" b="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C74577-76AE-977C-0DB4-42732D782F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4"/>
            <a:ext cx="5183188" cy="3815870"/>
          </a:xfrm>
        </p:spPr>
        <p:txBody>
          <a:bodyPr>
            <a:normAutofit/>
          </a:bodyPr>
          <a:lstStyle/>
          <a:p>
            <a:r>
              <a:rPr lang="en-US" sz="1900" b="0" dirty="0">
                <a:solidFill>
                  <a:schemeClr val="bg1"/>
                </a:solidFill>
                <a:effectLst/>
                <a:latin typeface="Helvetica" pitchFamily="2" charset="0"/>
              </a:rPr>
              <a:t>Evaluate Performance Metrics: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b="0" dirty="0">
                <a:solidFill>
                  <a:schemeClr val="bg1"/>
                </a:solidFill>
                <a:effectLst/>
                <a:latin typeface="Helvetica" pitchFamily="2" charset="0"/>
              </a:rPr>
              <a:t>Measure and analyze the bandwidth, latency, and power consumption of each interconnect standard.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b="0" dirty="0">
                <a:solidFill>
                  <a:schemeClr val="bg1"/>
                </a:solidFill>
                <a:effectLst/>
                <a:latin typeface="Helvetica" pitchFamily="2" charset="0"/>
              </a:rPr>
              <a:t>Assess the feasibility of integrating </a:t>
            </a:r>
            <a:r>
              <a:rPr lang="en-US" sz="1900" b="0" dirty="0" err="1">
                <a:solidFill>
                  <a:schemeClr val="bg1"/>
                </a:solidFill>
                <a:effectLst/>
                <a:latin typeface="Helvetica" pitchFamily="2" charset="0"/>
              </a:rPr>
              <a:t>chiplets</a:t>
            </a:r>
            <a:r>
              <a:rPr lang="en-US" sz="1900" b="0" dirty="0">
                <a:solidFill>
                  <a:schemeClr val="bg1"/>
                </a:solidFill>
                <a:effectLst/>
                <a:latin typeface="Helvetica" pitchFamily="2" charset="0"/>
              </a:rPr>
              <a:t> from different vendors, considering modularity and compatibility.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b="0" dirty="0">
                <a:solidFill>
                  <a:schemeClr val="bg1"/>
                </a:solidFill>
                <a:effectLst/>
                <a:latin typeface="Helvetica" pitchFamily="2" charset="0"/>
              </a:rPr>
              <a:t>Simulate the thermal impact of the interconnect in advanced packaging environments (using tools like ANSYS or COMSOL).</a:t>
            </a:r>
          </a:p>
          <a:p>
            <a:endParaRPr lang="en-US" sz="19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140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603B-8036-A153-661B-A9961E61E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8AA9D-FC38-C202-BE5F-6516C2908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Importance of </a:t>
            </a:r>
            <a:r>
              <a:rPr lang="en-US" dirty="0" err="1">
                <a:solidFill>
                  <a:schemeClr val="bg1"/>
                </a:solidFill>
              </a:rPr>
              <a:t>chiplet</a:t>
            </a:r>
            <a:r>
              <a:rPr lang="en-US" dirty="0">
                <a:solidFill>
                  <a:schemeClr val="bg1"/>
                </a:solidFill>
              </a:rPr>
              <a:t>-based architectures
Need for efficient interconnect standards
Purpose of the report</a:t>
            </a:r>
          </a:p>
        </p:txBody>
      </p:sp>
    </p:spTree>
    <p:extLst>
      <p:ext uri="{BB962C8B-B14F-4D97-AF65-F5344CB8AC3E}">
        <p14:creationId xmlns:p14="http://schemas.microsoft.com/office/powerpoint/2010/main" val="291690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523A0-1830-7015-673D-AE4ACBB15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UCIe</a:t>
            </a:r>
            <a:r>
              <a:rPr lang="en-US" b="1" dirty="0">
                <a:solidFill>
                  <a:schemeClr val="bg1"/>
                </a:solidFill>
              </a:rPr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8D7FE-DB5D-1C6A-22A1-285DA78C5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Introduction:
  - Launched in March 2022
  - Consortium members: Intel, AMD, ARM, etc.
Key Features:
  - Standardized protocol layers
  - Supports 16 GT/s and 32 GT/s per lane
  - Compatible with PCIe and CXL protocols</a:t>
            </a:r>
          </a:p>
        </p:txBody>
      </p:sp>
    </p:spTree>
    <p:extLst>
      <p:ext uri="{BB962C8B-B14F-4D97-AF65-F5344CB8AC3E}">
        <p14:creationId xmlns:p14="http://schemas.microsoft.com/office/powerpoint/2010/main" val="4285940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C157F-B589-DBB7-84E0-7D2E1B04C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BoW</a:t>
            </a:r>
            <a:r>
              <a:rPr lang="en-US" b="1" dirty="0">
                <a:solidFill>
                  <a:schemeClr val="bg1"/>
                </a:solidFill>
              </a:rPr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8387B-C9EE-3AC8-492A-2E99C26EA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Introduction:
  - Developed under the Open Compute Project (OCP)
Key Features:
  - Emphasizes simplicity with minimal protocol overhead
  - Utilizes parallel interfaces
  - Supports up to 16 Gbps per wire</a:t>
            </a:r>
          </a:p>
        </p:txBody>
      </p:sp>
    </p:spTree>
    <p:extLst>
      <p:ext uri="{BB962C8B-B14F-4D97-AF65-F5344CB8AC3E}">
        <p14:creationId xmlns:p14="http://schemas.microsoft.com/office/powerpoint/2010/main" val="1793052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2E04B-B8D3-F862-0730-AD3ABE14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OpenHBI</a:t>
            </a:r>
            <a:r>
              <a:rPr lang="en-US" dirty="0">
                <a:solidFill>
                  <a:schemeClr val="bg1"/>
                </a:solidFill>
              </a:rPr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87E04-EE1B-15FE-F021-4FE722213F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Introduction:
  - Standardized by JEDEC
  - Version: OpenHBI-2 as of October 2023
Key Features:
  - High bandwidth per pin (up to 8 Gbps)
  - Optimized for memory and processor integration
  - Utilizes wide interfaces (e.g., 1024 pins)</a:t>
            </a:r>
          </a:p>
        </p:txBody>
      </p:sp>
    </p:spTree>
    <p:extLst>
      <p:ext uri="{BB962C8B-B14F-4D97-AF65-F5344CB8AC3E}">
        <p14:creationId xmlns:p14="http://schemas.microsoft.com/office/powerpoint/2010/main" val="2322274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C893-C19B-4129-997A-C9A47A283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Bandwidth Comparison Table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5FBB70C-CC1C-B4C8-32B8-614B4EF0B9C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75332423"/>
              </p:ext>
            </p:extLst>
          </p:nvPr>
        </p:nvGraphicFramePr>
        <p:xfrm>
          <a:off x="839789" y="1924493"/>
          <a:ext cx="10515601" cy="406163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11928">
                  <a:extLst>
                    <a:ext uri="{9D8B030D-6E8A-4147-A177-3AD203B41FA5}">
                      <a16:colId xmlns:a16="http://schemas.microsoft.com/office/drawing/2014/main" val="651020586"/>
                    </a:ext>
                  </a:extLst>
                </a:gridCol>
                <a:gridCol w="2867891">
                  <a:extLst>
                    <a:ext uri="{9D8B030D-6E8A-4147-A177-3AD203B41FA5}">
                      <a16:colId xmlns:a16="http://schemas.microsoft.com/office/drawing/2014/main" val="560039685"/>
                    </a:ext>
                  </a:extLst>
                </a:gridCol>
                <a:gridCol w="2867891">
                  <a:extLst>
                    <a:ext uri="{9D8B030D-6E8A-4147-A177-3AD203B41FA5}">
                      <a16:colId xmlns:a16="http://schemas.microsoft.com/office/drawing/2014/main" val="3529765356"/>
                    </a:ext>
                  </a:extLst>
                </a:gridCol>
                <a:gridCol w="2867891">
                  <a:extLst>
                    <a:ext uri="{9D8B030D-6E8A-4147-A177-3AD203B41FA5}">
                      <a16:colId xmlns:a16="http://schemas.microsoft.com/office/drawing/2014/main" val="1457746888"/>
                    </a:ext>
                  </a:extLst>
                </a:gridCol>
              </a:tblGrid>
              <a:tr h="1021491">
                <a:tc>
                  <a:txBody>
                    <a:bodyPr/>
                    <a:lstStyle/>
                    <a:p>
                      <a:r>
                        <a:rPr lang="en-US" dirty="0"/>
                        <a:t>Standard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Rate per Lane/Wire/Pin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Number of Lanes/Wires/Pins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Aggregate Bandwidth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063409"/>
                  </a:ext>
                </a:extLst>
              </a:tr>
              <a:tr h="1013382">
                <a:tc>
                  <a:txBody>
                    <a:bodyPr/>
                    <a:lstStyle/>
                    <a:p>
                      <a:r>
                        <a:rPr lang="en-US" dirty="0" err="1"/>
                        <a:t>UCIe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32 GT/s per 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Up to 32 lanes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&gt;1 Tbps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743484"/>
                  </a:ext>
                </a:extLst>
              </a:tr>
              <a:tr h="1013382">
                <a:tc>
                  <a:txBody>
                    <a:bodyPr/>
                    <a:lstStyle/>
                    <a:p>
                      <a:r>
                        <a:rPr lang="en-US"/>
                        <a:t>BoW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16 Gbps per wire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256 wires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~4 </a:t>
                      </a:r>
                      <a:r>
                        <a:rPr lang="en-US" dirty="0" err="1"/>
                        <a:t>Tbps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185501"/>
                  </a:ext>
                </a:extLst>
              </a:tr>
              <a:tr h="1013382">
                <a:tc>
                  <a:txBody>
                    <a:bodyPr/>
                    <a:lstStyle/>
                    <a:p>
                      <a:r>
                        <a:rPr lang="en-US"/>
                        <a:t>OpenHBI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 Gbps per 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1024 pins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~8 </a:t>
                      </a:r>
                      <a:r>
                        <a:rPr lang="en-US" dirty="0" err="1"/>
                        <a:t>Tbps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61411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189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FDE6F-3C7E-EA6B-DEE0-739100972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Latency and Power Efficiency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B4BDD-EF4D-3BA7-1E7D-6CC056362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Latency:
  - </a:t>
            </a:r>
            <a:r>
              <a:rPr lang="en-US" dirty="0" err="1">
                <a:solidFill>
                  <a:schemeClr val="bg1"/>
                </a:solidFill>
              </a:rPr>
              <a:t>UCIe</a:t>
            </a:r>
            <a:r>
              <a:rPr lang="en-US" dirty="0">
                <a:solidFill>
                  <a:schemeClr val="bg1"/>
                </a:solidFill>
              </a:rPr>
              <a:t>: ~10-20 ns total
  - </a:t>
            </a:r>
            <a:r>
              <a:rPr lang="en-US" dirty="0" err="1">
                <a:solidFill>
                  <a:schemeClr val="bg1"/>
                </a:solidFill>
              </a:rPr>
              <a:t>BoW</a:t>
            </a:r>
            <a:r>
              <a:rPr lang="en-US" dirty="0">
                <a:solidFill>
                  <a:schemeClr val="bg1"/>
                </a:solidFill>
              </a:rPr>
              <a:t>: ~2-5 ns total
  - </a:t>
            </a:r>
            <a:r>
              <a:rPr lang="en-US" dirty="0" err="1">
                <a:solidFill>
                  <a:schemeClr val="bg1"/>
                </a:solidFill>
              </a:rPr>
              <a:t>OpenHBI</a:t>
            </a:r>
            <a:r>
              <a:rPr lang="en-US" dirty="0">
                <a:solidFill>
                  <a:schemeClr val="bg1"/>
                </a:solidFill>
              </a:rPr>
              <a:t>: ~2 ns physical layer
Power Efficiency:
  - </a:t>
            </a:r>
            <a:r>
              <a:rPr lang="en-US" dirty="0" err="1">
                <a:solidFill>
                  <a:schemeClr val="bg1"/>
                </a:solidFill>
              </a:rPr>
              <a:t>UCIe</a:t>
            </a:r>
            <a:r>
              <a:rPr lang="en-US" dirty="0">
                <a:solidFill>
                  <a:schemeClr val="bg1"/>
                </a:solidFill>
              </a:rPr>
              <a:t>: ~0.5 </a:t>
            </a:r>
            <a:r>
              <a:rPr lang="en-US" dirty="0" err="1">
                <a:solidFill>
                  <a:schemeClr val="bg1"/>
                </a:solidFill>
              </a:rPr>
              <a:t>pJ</a:t>
            </a:r>
            <a:r>
              <a:rPr lang="en-US" dirty="0">
                <a:solidFill>
                  <a:schemeClr val="bg1"/>
                </a:solidFill>
              </a:rPr>
              <a:t>/bit
  - </a:t>
            </a:r>
            <a:r>
              <a:rPr lang="en-US" dirty="0" err="1">
                <a:solidFill>
                  <a:schemeClr val="bg1"/>
                </a:solidFill>
              </a:rPr>
              <a:t>BoW</a:t>
            </a:r>
            <a:r>
              <a:rPr lang="en-US" dirty="0">
                <a:solidFill>
                  <a:schemeClr val="bg1"/>
                </a:solidFill>
              </a:rPr>
              <a:t>: 0.5 - 1 </a:t>
            </a:r>
            <a:r>
              <a:rPr lang="en-US" dirty="0" err="1">
                <a:solidFill>
                  <a:schemeClr val="bg1"/>
                </a:solidFill>
              </a:rPr>
              <a:t>pJ</a:t>
            </a:r>
            <a:r>
              <a:rPr lang="en-US" dirty="0">
                <a:solidFill>
                  <a:schemeClr val="bg1"/>
                </a:solidFill>
              </a:rPr>
              <a:t>/bit
  - </a:t>
            </a:r>
            <a:r>
              <a:rPr lang="en-US" dirty="0" err="1">
                <a:solidFill>
                  <a:schemeClr val="bg1"/>
                </a:solidFill>
              </a:rPr>
              <a:t>OpenHBI</a:t>
            </a:r>
            <a:r>
              <a:rPr lang="en-US" dirty="0">
                <a:solidFill>
                  <a:schemeClr val="bg1"/>
                </a:solidFill>
              </a:rPr>
              <a:t>: ~1 </a:t>
            </a:r>
            <a:r>
              <a:rPr lang="en-US" dirty="0" err="1">
                <a:solidFill>
                  <a:schemeClr val="bg1"/>
                </a:solidFill>
              </a:rPr>
              <a:t>pJ</a:t>
            </a:r>
            <a:r>
              <a:rPr lang="en-US" dirty="0">
                <a:solidFill>
                  <a:schemeClr val="bg1"/>
                </a:solidFill>
              </a:rPr>
              <a:t>/bit</a:t>
            </a:r>
          </a:p>
        </p:txBody>
      </p:sp>
    </p:spTree>
    <p:extLst>
      <p:ext uri="{BB962C8B-B14F-4D97-AF65-F5344CB8AC3E}">
        <p14:creationId xmlns:p14="http://schemas.microsoft.com/office/powerpoint/2010/main" val="2375684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D81EE-07E9-F817-9BAE-79271EAB0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Scalability and Interoperability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6DE3B-50C5-2B25-5B0E-1E120D0D2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UCIe</a:t>
            </a:r>
            <a:r>
              <a:rPr lang="en-US" dirty="0">
                <a:solidFill>
                  <a:schemeClr val="bg1"/>
                </a:solidFill>
              </a:rPr>
              <a:t>:
  - High scalability (lanes and protocols)
  - Strong interoperability (multi-vendor support)
</a:t>
            </a:r>
            <a:r>
              <a:rPr lang="en-US" dirty="0" err="1">
                <a:solidFill>
                  <a:schemeClr val="bg1"/>
                </a:solidFill>
              </a:rPr>
              <a:t>BoW</a:t>
            </a:r>
            <a:r>
              <a:rPr lang="en-US" dirty="0">
                <a:solidFill>
                  <a:schemeClr val="bg1"/>
                </a:solidFill>
              </a:rPr>
              <a:t>:
  - Moderate scalability (physical constraints)
  - Limited interoperability
</a:t>
            </a:r>
            <a:r>
              <a:rPr lang="en-US" dirty="0" err="1">
                <a:solidFill>
                  <a:schemeClr val="bg1"/>
                </a:solidFill>
              </a:rPr>
              <a:t>OpenHBI</a:t>
            </a:r>
            <a:r>
              <a:rPr lang="en-US" dirty="0">
                <a:solidFill>
                  <a:schemeClr val="bg1"/>
                </a:solidFill>
              </a:rPr>
              <a:t>:
  - High scalability (with complex design)
  - Moderate interoperability (memory-focused)</a:t>
            </a:r>
          </a:p>
        </p:txBody>
      </p:sp>
    </p:spTree>
    <p:extLst>
      <p:ext uri="{BB962C8B-B14F-4D97-AF65-F5344CB8AC3E}">
        <p14:creationId xmlns:p14="http://schemas.microsoft.com/office/powerpoint/2010/main" val="850367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709E3-458D-092A-D535-61C8AB715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AI Application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8E474-0DD7-BA79-BF1D-5B2B07B64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Requirements:
  - High bandwidth
  - Low latency
  - Power efficiency
  - Scalability
Suitability:
  - </a:t>
            </a:r>
            <a:r>
              <a:rPr lang="en-US" dirty="0" err="1">
                <a:solidFill>
                  <a:schemeClr val="bg1"/>
                </a:solidFill>
              </a:rPr>
              <a:t>UCIe</a:t>
            </a:r>
            <a:r>
              <a:rPr lang="en-US" dirty="0">
                <a:solidFill>
                  <a:schemeClr val="bg1"/>
                </a:solidFill>
              </a:rPr>
              <a:t>: Excellent
  - </a:t>
            </a:r>
            <a:r>
              <a:rPr lang="en-US" dirty="0" err="1">
                <a:solidFill>
                  <a:schemeClr val="bg1"/>
                </a:solidFill>
              </a:rPr>
              <a:t>BoW</a:t>
            </a:r>
            <a:r>
              <a:rPr lang="en-US" dirty="0">
                <a:solidFill>
                  <a:schemeClr val="bg1"/>
                </a:solidFill>
              </a:rPr>
              <a:t>: Very Good
  - </a:t>
            </a:r>
            <a:r>
              <a:rPr lang="en-US" dirty="0" err="1">
                <a:solidFill>
                  <a:schemeClr val="bg1"/>
                </a:solidFill>
              </a:rPr>
              <a:t>OpenHBI</a:t>
            </a:r>
            <a:r>
              <a:rPr lang="en-US" dirty="0">
                <a:solidFill>
                  <a:schemeClr val="bg1"/>
                </a:solidFill>
              </a:rPr>
              <a:t>: Excellent</a:t>
            </a:r>
          </a:p>
        </p:txBody>
      </p:sp>
    </p:spTree>
    <p:extLst>
      <p:ext uri="{BB962C8B-B14F-4D97-AF65-F5344CB8AC3E}">
        <p14:creationId xmlns:p14="http://schemas.microsoft.com/office/powerpoint/2010/main" val="61848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{93D45DC5-A42A-8643-9BCC-3E5E6023F686}tf10001062</Template>
  <TotalTime>26</TotalTime>
  <Words>691</Words>
  <Application>Microsoft Macintosh PowerPoint</Application>
  <PresentationFormat>Widescreen</PresentationFormat>
  <Paragraphs>77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Office Theme</vt:lpstr>
      <vt:lpstr>Detailed Analysis and Comparison of Chiplet Interconnect Standards: UCIe, BoW, and OpenHBI</vt:lpstr>
      <vt:lpstr>Introduction</vt:lpstr>
      <vt:lpstr>UCIe Overview</vt:lpstr>
      <vt:lpstr>BoW Overview</vt:lpstr>
      <vt:lpstr>OpenHBI Overview</vt:lpstr>
      <vt:lpstr>Bandwidth Comparison Table</vt:lpstr>
      <vt:lpstr>Latency and Power Efficiency</vt:lpstr>
      <vt:lpstr>Scalability and Interoperability</vt:lpstr>
      <vt:lpstr>AI Application Analysis</vt:lpstr>
      <vt:lpstr>HPC Application Analysis</vt:lpstr>
      <vt:lpstr>Comparative Summary</vt:lpstr>
      <vt:lpstr>Sprint 3 and beyond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Dhiraj Krishna Simhadri</dc:creator>
  <cp:lastModifiedBy>Dhiraj Krishna Simhadri</cp:lastModifiedBy>
  <cp:revision>1</cp:revision>
  <dcterms:created xsi:type="dcterms:W3CDTF">2024-10-16T17:09:33Z</dcterms:created>
  <dcterms:modified xsi:type="dcterms:W3CDTF">2024-10-16T17:36:10Z</dcterms:modified>
</cp:coreProperties>
</file>

<file path=docProps/thumbnail.jpeg>
</file>